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65" r:id="rId3"/>
    <p:sldId id="466" r:id="rId4"/>
    <p:sldId id="467" r:id="rId5"/>
    <p:sldId id="4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7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5FAA35-2F7F-B33F-DDF7-5BCF5724F1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5D20F6-D546-C34C-A85A-D89E447D3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0471AA-ECCE-A041-B3E1-4C047ABC6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480FEC-3A3B-75EE-492F-FADA06D0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D2164E-0AEF-9544-C339-B7F613C9B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99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A27EF4-5671-E9D9-A305-D07F17F1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4C2C0CA-70FA-954C-7952-8641554729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AE89B8-011F-8956-1DC9-24CB44C0C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01F5A6-15A0-4AB6-E717-9352E90E0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4E8011-BCF1-AAE4-CC1B-7EA483F40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45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2A9EE88-7227-2AAE-2958-5645FAE62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4F26727-4746-AAD6-12F7-CB05AD61D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5A26BF-2A12-F344-5734-85BB52ADC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181EFF-BF95-A60B-5C3E-5F1C851B4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A68DC9-0136-9764-BE44-766DDCAE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03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B7F629-5392-6ECC-C01C-BA5DB0F6B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B2F797-3F36-2026-EB03-01F4EB3A1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245BD7-0A52-F01C-F177-18FFB6CB6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70AA25-E752-01F1-DE76-F4E4627FA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77015C-01D3-02BE-66CB-CC8FFFBFA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8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555289-C014-254C-9498-256CC9AFC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4D4698-1A24-57B5-D395-CCC0D0A77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8C2757-6CEC-B03B-ADD0-E486A3E0C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43AF51-7AD2-7281-E657-3F667620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F7AC79-741E-9152-6DE3-EA89262E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37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DFC421-55A3-6F84-CFE1-015763915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F28CF6-B46A-65D9-4368-DE3677D09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4849CA3-42DE-86FA-2DD2-BCD680AD9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410867-DC55-859E-71C0-4DE41F113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6CBA9F-F1F5-E4A9-B1AE-AA8322C0A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68DB1C-36C6-6A78-A460-719A1743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241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C51CD7-3F0D-4838-DD51-7CD042A3B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F96774-0C66-2E8D-D931-1A57FDF801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BA30EB-DAD1-34AE-B122-BDA563EF2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338384F-042F-DDCE-161D-BFB950E5E2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88A2AD6-0DD5-D3A6-A99A-0A18EE6888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C132F39-AAE1-0A2D-5B7E-D604F6AE8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7016C90-0EBA-D4F8-9216-7E26BA9A3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493178-23D8-5786-F4D0-EEC5E1BB8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36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5577CC-AEF6-195F-D250-9098B1824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541CE3B-04FE-DFA5-DE62-FBB24CD1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3A317D-D91F-56D6-108C-B5E4C2C1E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735CF20-F3B9-39A9-DAC7-83A6CC9FF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47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AD3DD18-8F0C-D8B9-D1D9-ECABD729F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5B1F9A9-E8EB-369E-0161-BF0EB20BE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A07840-7D4D-F988-6EFD-F32F1AE3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977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23B495-15E5-BF07-FFA3-D2E1AB9D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5E7F3A-91D4-2177-D97C-199FD4585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08937A1-20EF-9C92-47B6-D5DF14D9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C5E6AFE-90EC-A1C3-F1B7-62C23FEA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605057-CFB1-A315-1952-FECE2B95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D6BC8C-31D6-9EC3-4D94-A45BC69B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8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8EE028-A8D4-0057-0E99-B438C219F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2067D2F-4A45-EFCE-0ECC-6DE25DBBF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C47F56-8941-09EA-C95C-61C041659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4F6629-A426-6B03-3510-33EE5747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C516F-EAA6-BC13-7003-7B69320D3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9D748A2-78F5-C144-D64B-C4F53AB9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89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F9C486F-1865-E935-693A-8FD244393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474951-71FA-7763-EFCF-33F0B8F00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53E94D-F0E1-53C5-53BC-72F0C4A39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BF5495-9522-45BA-80A1-5FADBEDC66C1}" type="datetimeFigureOut">
              <a:rPr lang="fr-FR" smtClean="0"/>
              <a:t>28/01/2026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13CC13-B2E3-9C0D-5733-DB998B5F3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6BC09B-D8F0-226D-0EE3-AF1D8A1E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DA091B-E126-4365-AC8E-9257F4EE3F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63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353E2C-BA91-7DC6-9203-8129B6C8B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31887"/>
            <a:ext cx="9144000" cy="4013201"/>
          </a:xfrm>
        </p:spPr>
        <p:txBody>
          <a:bodyPr>
            <a:noAutofit/>
          </a:bodyPr>
          <a:lstStyle/>
          <a:p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Déconstruction et reconstruction </a:t>
            </a:r>
            <a:b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 unités Claude, Moreau, Clérembault et USIP </a:t>
            </a:r>
            <a:b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l’UMD du Centre Hospitalier de Cadillac</a:t>
            </a:r>
            <a:b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2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Consultation de Maîtrise d’œuvre</a:t>
            </a:r>
            <a:br>
              <a:rPr lang="fr-FR" sz="32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fr-FR" sz="32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D9CB0D7-E691-D263-90D9-ADF2DEE3B4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402263"/>
            <a:ext cx="9144000" cy="1046162"/>
          </a:xfrm>
        </p:spPr>
        <p:txBody>
          <a:bodyPr>
            <a:normAutofit lnSpcReduction="10000"/>
          </a:bodyPr>
          <a:lstStyle/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Présentation des membres de l’équipe </a:t>
            </a:r>
          </a:p>
          <a:p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de la sélection de références</a:t>
            </a:r>
          </a:p>
        </p:txBody>
      </p:sp>
      <p:pic>
        <p:nvPicPr>
          <p:cNvPr id="6" name="Image 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65D800AA-9069-09E5-1C45-37CC30E96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300" y="280731"/>
            <a:ext cx="1438582" cy="599409"/>
          </a:xfrm>
          <a:prstGeom prst="rect">
            <a:avLst/>
          </a:prstGeom>
        </p:spPr>
      </p:pic>
      <p:pic>
        <p:nvPicPr>
          <p:cNvPr id="5" name="Image 4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98BE73C2-5D4B-AC76-6C5C-C748C6CD6A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47637"/>
            <a:ext cx="1428750" cy="214312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0C78856-AA86-32CA-2E95-17762D6DBD2A}"/>
              </a:ext>
            </a:extLst>
          </p:cNvPr>
          <p:cNvSpPr txBox="1"/>
          <p:nvPr/>
        </p:nvSpPr>
        <p:spPr>
          <a:xfrm>
            <a:off x="9682052" y="6059269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Fichier à remettre au format source .</a:t>
            </a:r>
            <a:r>
              <a:rPr lang="fr-FR" dirty="0" err="1">
                <a:solidFill>
                  <a:srgbClr val="FF0000"/>
                </a:solidFill>
              </a:rPr>
              <a:t>ppt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62320-19B7-6E4B-5557-B185B2362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9129B3-C7D4-1A6D-F922-E033029B7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657" y="742178"/>
            <a:ext cx="10515600" cy="454025"/>
          </a:xfrm>
        </p:spPr>
        <p:txBody>
          <a:bodyPr>
            <a:noAutofit/>
          </a:bodyPr>
          <a:lstStyle/>
          <a:p>
            <a:pPr algn="ctr"/>
            <a:r>
              <a:rPr lang="fr-FR" sz="2400" dirty="0"/>
              <a:t>Equipe correspondant au pli n° </a:t>
            </a:r>
            <a:r>
              <a:rPr lang="fr-FR" sz="2400" dirty="0">
                <a:solidFill>
                  <a:srgbClr val="FF0000"/>
                </a:solidFill>
              </a:rPr>
              <a:t>à renseigner par la MOA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01C615-746B-F84D-5DCD-61FDB0874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609725"/>
            <a:ext cx="11628264" cy="45672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600" u="sng" dirty="0"/>
              <a:t>Composition de l’équipe</a:t>
            </a:r>
            <a:r>
              <a:rPr lang="fr-FR" sz="1600" dirty="0"/>
              <a:t> : </a:t>
            </a:r>
          </a:p>
          <a:p>
            <a:r>
              <a:rPr lang="fr-FR" sz="1600" dirty="0"/>
              <a:t>Architecture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</a:p>
          <a:p>
            <a:r>
              <a:rPr lang="fr-FR" sz="1600" dirty="0"/>
              <a:t>Études techniques, avec les compétences suivantes 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Désamiantage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Structure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VRD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Fluides CVC et Electricité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Environnementale type HQE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Thermique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600" dirty="0"/>
              <a:t>Acoustique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 </a:t>
            </a:r>
            <a:r>
              <a:rPr lang="fr-FR" sz="1600" dirty="0"/>
              <a:t>	</a:t>
            </a:r>
          </a:p>
          <a:p>
            <a:r>
              <a:rPr lang="fr-FR" sz="1600" dirty="0"/>
              <a:t>Économie de la construction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r>
              <a:rPr lang="fr-FR" sz="1600" dirty="0"/>
              <a:t>Paysagisme : </a:t>
            </a:r>
            <a:r>
              <a:rPr lang="fr-FR" sz="1600" dirty="0">
                <a:solidFill>
                  <a:srgbClr val="0070C0"/>
                </a:solidFill>
              </a:rPr>
              <a:t>Nom du membre à préciser par le candidat</a:t>
            </a:r>
            <a:endParaRPr lang="fr-FR" sz="1600" dirty="0"/>
          </a:p>
          <a:p>
            <a:pPr marL="0" indent="0">
              <a:buNone/>
            </a:pPr>
            <a:endParaRPr lang="fr-FR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1200" b="1" dirty="0">
                <a:solidFill>
                  <a:srgbClr val="C00000"/>
                </a:solidFill>
              </a:rPr>
              <a:t>Nota : </a:t>
            </a:r>
          </a:p>
          <a:p>
            <a:pPr marL="0" indent="0">
              <a:buNone/>
            </a:pPr>
            <a:r>
              <a:rPr lang="fr-FR" sz="1200" dirty="0">
                <a:solidFill>
                  <a:srgbClr val="C00000"/>
                </a:solidFill>
              </a:rPr>
              <a:t>Aucune autre compétence / qualification autre que celles précitées n’est souhaitée dans le cadre de cette consultation. Merci donc de ne pas ajouter de compétence de votre propre initiative</a:t>
            </a:r>
          </a:p>
          <a:p>
            <a:pPr marL="0" indent="0">
              <a:buNone/>
            </a:pPr>
            <a:r>
              <a:rPr lang="fr-FR" sz="1200" dirty="0">
                <a:solidFill>
                  <a:srgbClr val="C00000"/>
                </a:solidFill>
              </a:rPr>
              <a:t>Si un membre porte plusieurs compétences, merci d’indiquer le nom du membre autant de fois que nécessaire sans modifier / regrouper les puces des compétences</a:t>
            </a:r>
          </a:p>
        </p:txBody>
      </p:sp>
      <p:pic>
        <p:nvPicPr>
          <p:cNvPr id="5" name="Image 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A46204F8-79EC-3372-8368-5792B0022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333" y="80871"/>
            <a:ext cx="798256" cy="33260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0881B0F-5F69-3B95-CB01-A976565C3634}"/>
              </a:ext>
            </a:extLst>
          </p:cNvPr>
          <p:cNvSpPr txBox="1"/>
          <p:nvPr/>
        </p:nvSpPr>
        <p:spPr>
          <a:xfrm>
            <a:off x="1150374" y="100989"/>
            <a:ext cx="9812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Déconstruction et reconstruction des unités Claude, Moreau, Clérembault et USIP de l’UMD du Centre Hospitalier de Cadillac</a:t>
            </a:r>
            <a:b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1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Consultation de Maîtrise d’œuvre</a:t>
            </a:r>
            <a:endParaRPr lang="fr-FR" sz="1100" dirty="0"/>
          </a:p>
        </p:txBody>
      </p:sp>
      <p:pic>
        <p:nvPicPr>
          <p:cNvPr id="7" name="Image 6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33558D3A-1C41-6CB9-4412-F48A3797F4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47638"/>
            <a:ext cx="485385" cy="72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7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42FEA-CE0C-E7B9-76A7-0EF3BEFB1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ABC05F-F0A4-3B96-B452-CFA7EBE48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657" y="548476"/>
            <a:ext cx="10515600" cy="454025"/>
          </a:xfrm>
        </p:spPr>
        <p:txBody>
          <a:bodyPr>
            <a:noAutofit/>
          </a:bodyPr>
          <a:lstStyle/>
          <a:p>
            <a:pPr algn="ctr"/>
            <a:r>
              <a:rPr lang="fr-FR" sz="2400" dirty="0"/>
              <a:t>Référence architecturale n°1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172C46-EF55-9D63-CD4F-89A7A983E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010714"/>
            <a:ext cx="11628264" cy="219921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Intitulé de l’opération et localisation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Maîtrise d’ouvrage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Membre détenteur de cette référence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Fonction / Compétence dans l'opération (si groupement, préciser le statut au sein du groupement : Mandataire, cotraitant, sous-traitant)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Cette référence est-elle partagée avec d’autres membres du présent groupement ? Si oui, lesquels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Montant de l’opération et/ou des travaux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Etat d’avancement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Présentation succincte de l’opération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Démarche environnementale (préciser si réglementation uniquement </a:t>
            </a:r>
            <a:r>
              <a:rPr lang="fr-FR" sz="10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certification / labellisation)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CA730341-D1EF-8301-8883-A1DDDC69C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333" y="80871"/>
            <a:ext cx="798256" cy="33260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19EE14-AEC0-93F7-565B-75B57A761BB7}"/>
              </a:ext>
            </a:extLst>
          </p:cNvPr>
          <p:cNvSpPr txBox="1"/>
          <p:nvPr/>
        </p:nvSpPr>
        <p:spPr>
          <a:xfrm>
            <a:off x="1150374" y="100989"/>
            <a:ext cx="9812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Déconstruction et reconstruction des unités Claude, Moreau, Clérembault et USIP de l’UMD du Centre Hospitalier de Cadillac</a:t>
            </a:r>
            <a:b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1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Consultation de Maîtrise d’œuvre</a:t>
            </a:r>
            <a:endParaRPr lang="fr-FR" sz="1100" dirty="0"/>
          </a:p>
        </p:txBody>
      </p:sp>
      <p:pic>
        <p:nvPicPr>
          <p:cNvPr id="7" name="Image 6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4C26B8B4-32D4-E4AE-E0DC-FE9180AB26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47638"/>
            <a:ext cx="485385" cy="728078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D324B65-3CF3-EBFD-65E2-C8E0DE8605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618849"/>
              </p:ext>
            </p:extLst>
          </p:nvPr>
        </p:nvGraphicFramePr>
        <p:xfrm>
          <a:off x="120649" y="3471954"/>
          <a:ext cx="11950701" cy="330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3567">
                  <a:extLst>
                    <a:ext uri="{9D8B030D-6E8A-4147-A177-3AD203B41FA5}">
                      <a16:colId xmlns:a16="http://schemas.microsoft.com/office/drawing/2014/main" val="3540700966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2001785359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3096722604"/>
                    </a:ext>
                  </a:extLst>
                </a:gridCol>
              </a:tblGrid>
              <a:tr h="352231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1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2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3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273255"/>
                  </a:ext>
                </a:extLst>
              </a:tr>
              <a:tr h="2952944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07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949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DC1FE-2E78-A491-2540-8E85D39B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415462-C97E-441F-075A-E5B4FAE82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657" y="548476"/>
            <a:ext cx="10515600" cy="454025"/>
          </a:xfrm>
        </p:spPr>
        <p:txBody>
          <a:bodyPr>
            <a:noAutofit/>
          </a:bodyPr>
          <a:lstStyle/>
          <a:p>
            <a:pPr algn="ctr"/>
            <a:r>
              <a:rPr lang="fr-FR" sz="2400" dirty="0"/>
              <a:t>Référence architecturale n°2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195B8A-FBBB-9B1D-3807-AD999838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010714"/>
            <a:ext cx="11628264" cy="219921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Intitulé de l’opération et localisation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Maîtrise d’ouvrage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Membre détenteur de cette référence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Fonction / Compétence dans l'opération (si groupement, préciser le statut au sein du groupement : Mandataire, cotraitant, sous-traitant)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Cette référence est-elle partagée avec d’autres membres du présent groupement ? Si oui, lesquels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Montant de l’opération et/ou des travaux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Etat d’avancement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Présentation succincte de l’opération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Démarche environnementale (préciser si réglementation uniquement </a:t>
            </a:r>
            <a:r>
              <a:rPr lang="fr-FR" sz="10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certification / labellisation)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406340AC-C15F-D0C6-2D9F-2902B1670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333" y="80871"/>
            <a:ext cx="798256" cy="33260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A80E675-490A-0668-B1E7-EFE5954D902F}"/>
              </a:ext>
            </a:extLst>
          </p:cNvPr>
          <p:cNvSpPr txBox="1"/>
          <p:nvPr/>
        </p:nvSpPr>
        <p:spPr>
          <a:xfrm>
            <a:off x="1150374" y="100989"/>
            <a:ext cx="9812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Déconstruction et reconstruction des unités Claude, Moreau, Clérembault et USIP de l’UMD du Centre Hospitalier de Cadillac</a:t>
            </a:r>
            <a:b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1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Consultation de Maîtrise d’œuvre</a:t>
            </a:r>
            <a:endParaRPr lang="fr-FR" sz="1100" dirty="0"/>
          </a:p>
        </p:txBody>
      </p:sp>
      <p:pic>
        <p:nvPicPr>
          <p:cNvPr id="7" name="Image 6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8C5A81FE-8059-5082-340F-29AB74239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47638"/>
            <a:ext cx="485385" cy="728078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D11D9578-68D9-F9DB-92E3-0A3A92EA19AD}"/>
              </a:ext>
            </a:extLst>
          </p:cNvPr>
          <p:cNvGraphicFramePr>
            <a:graphicFrameLocks noGrp="1"/>
          </p:cNvGraphicFramePr>
          <p:nvPr/>
        </p:nvGraphicFramePr>
        <p:xfrm>
          <a:off x="120649" y="3471954"/>
          <a:ext cx="11950701" cy="330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3567">
                  <a:extLst>
                    <a:ext uri="{9D8B030D-6E8A-4147-A177-3AD203B41FA5}">
                      <a16:colId xmlns:a16="http://schemas.microsoft.com/office/drawing/2014/main" val="3540700966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2001785359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3096722604"/>
                    </a:ext>
                  </a:extLst>
                </a:gridCol>
              </a:tblGrid>
              <a:tr h="352231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1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2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3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273255"/>
                  </a:ext>
                </a:extLst>
              </a:tr>
              <a:tr h="2952944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07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546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EA972-41A8-9956-D417-C10DE7672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FA5EF2-8690-1EE9-A0C8-7F435897B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657" y="548476"/>
            <a:ext cx="10515600" cy="454025"/>
          </a:xfrm>
        </p:spPr>
        <p:txBody>
          <a:bodyPr>
            <a:noAutofit/>
          </a:bodyPr>
          <a:lstStyle/>
          <a:p>
            <a:pPr algn="ctr"/>
            <a:r>
              <a:rPr lang="fr-FR" sz="2400" dirty="0"/>
              <a:t>Référence architecturale n°3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BD3FD1-554F-9A44-1B2A-1C2ED4E73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325" y="1010714"/>
            <a:ext cx="11628264" cy="219921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Intitulé de l’opération et localisation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Maîtrise d’ouvrage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Membre détenteur de cette référence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Fonction / Compétence dans l'opération (si groupement, préciser le statut au sein du groupement : Mandataire, cotraitant, sous-traitant)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Cette référence est-elle partagée avec d’autres membres du présent groupement ? Si oui, lesquels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Montant de l’opération et/ou des travaux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Etat d’avancement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Présentation succincte de l’opération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Démarche environnementale (préciser si réglementation uniquement </a:t>
            </a:r>
            <a:r>
              <a:rPr lang="fr-FR" sz="10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fr-FR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certification / labellisation) : </a:t>
            </a:r>
            <a:r>
              <a:rPr lang="fr-FR" sz="1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compléter par le candidat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endParaRPr lang="fr-FR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438D22DA-EF2A-BA6A-9EEB-6847EDAAE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333" y="80871"/>
            <a:ext cx="798256" cy="33260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3CA8ECDF-FCE1-A2DD-6258-3429E5753130}"/>
              </a:ext>
            </a:extLst>
          </p:cNvPr>
          <p:cNvSpPr txBox="1"/>
          <p:nvPr/>
        </p:nvSpPr>
        <p:spPr>
          <a:xfrm>
            <a:off x="1150374" y="100989"/>
            <a:ext cx="98125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Déconstruction et reconstruction des unités Claude, Moreau, Clérembault et USIP de l’UMD du Centre Hospitalier de Cadillac</a:t>
            </a:r>
            <a:b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1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Consultation de Maîtrise d’œuvre</a:t>
            </a:r>
            <a:endParaRPr lang="fr-FR" sz="1100" dirty="0"/>
          </a:p>
        </p:txBody>
      </p:sp>
      <p:pic>
        <p:nvPicPr>
          <p:cNvPr id="7" name="Image 6" descr="Une image contenant Police, texte, logo, Graphique&#10;&#10;Description générée automatiquement">
            <a:extLst>
              <a:ext uri="{FF2B5EF4-FFF2-40B4-BE49-F238E27FC236}">
                <a16:creationId xmlns:a16="http://schemas.microsoft.com/office/drawing/2014/main" id="{CF89BC96-8919-F175-7F54-5C2E83C5F5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147638"/>
            <a:ext cx="485385" cy="728078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DECC4709-CC64-D8E5-0187-0BF8C030C284}"/>
              </a:ext>
            </a:extLst>
          </p:cNvPr>
          <p:cNvGraphicFramePr>
            <a:graphicFrameLocks noGrp="1"/>
          </p:cNvGraphicFramePr>
          <p:nvPr/>
        </p:nvGraphicFramePr>
        <p:xfrm>
          <a:off x="120649" y="3471954"/>
          <a:ext cx="11950701" cy="3305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3567">
                  <a:extLst>
                    <a:ext uri="{9D8B030D-6E8A-4147-A177-3AD203B41FA5}">
                      <a16:colId xmlns:a16="http://schemas.microsoft.com/office/drawing/2014/main" val="3540700966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2001785359"/>
                    </a:ext>
                  </a:extLst>
                </a:gridCol>
                <a:gridCol w="3983567">
                  <a:extLst>
                    <a:ext uri="{9D8B030D-6E8A-4147-A177-3AD203B41FA5}">
                      <a16:colId xmlns:a16="http://schemas.microsoft.com/office/drawing/2014/main" val="3096722604"/>
                    </a:ext>
                  </a:extLst>
                </a:gridCol>
              </a:tblGrid>
              <a:tr h="352231"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1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2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Visuel 3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273255"/>
                  </a:ext>
                </a:extLst>
              </a:tr>
              <a:tr h="2952944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07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3899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758</Words>
  <Application>Microsoft Office PowerPoint</Application>
  <PresentationFormat>Grand écran</PresentationFormat>
  <Paragraphs>88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Courier New</vt:lpstr>
      <vt:lpstr>Thème Office</vt:lpstr>
      <vt:lpstr>Déconstruction et reconstruction  des unités Claude, Moreau, Clérembault et USIP  de l’UMD du Centre Hospitalier de Cadillac    Consultation de Maîtrise d’œuvre </vt:lpstr>
      <vt:lpstr>Equipe correspondant au pli n° à renseigner par la MOA</vt:lpstr>
      <vt:lpstr>Référence architecturale n°1</vt:lpstr>
      <vt:lpstr>Référence architecturale n°2</vt:lpstr>
      <vt:lpstr>Référence architecturale n°3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LANSE Sébastien</dc:creator>
  <cp:lastModifiedBy>LANSE Sébastien</cp:lastModifiedBy>
  <cp:revision>99</cp:revision>
  <dcterms:created xsi:type="dcterms:W3CDTF">2025-09-24T09:46:49Z</dcterms:created>
  <dcterms:modified xsi:type="dcterms:W3CDTF">2026-01-28T13:27:50Z</dcterms:modified>
</cp:coreProperties>
</file>